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2" r:id="rId3"/>
    <p:sldId id="257" r:id="rId4"/>
    <p:sldId id="258" r:id="rId5"/>
    <p:sldId id="259" r:id="rId6"/>
    <p:sldId id="260" r:id="rId7"/>
  </p:sldIdLst>
  <p:sldSz cx="9906000" cy="6858000" type="A4"/>
  <p:notesSz cx="6858000" cy="9144000"/>
  <p:custDataLst>
    <p:tags r:id="rId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A800"/>
    <a:srgbClr val="CC071E"/>
    <a:srgbClr val="CFD1D2"/>
    <a:srgbClr val="9C9E9F"/>
    <a:srgbClr val="646567"/>
    <a:srgbClr val="000000"/>
    <a:srgbClr val="C7DDF2"/>
    <a:srgbClr val="8EBAE5"/>
    <a:srgbClr val="407FB7"/>
    <a:srgbClr val="0054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02" y="-57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[Struct_Results_v16_ALL_E85 (version 2).xlsb]Tabelle1!PivotTable1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Tabelle1!$B$6:$B$7</c:f>
              <c:numCache>
                <c:formatCode>General</c:formatCode>
                <c:ptCount val="2"/>
                <c:pt idx="0">
                  <c:v>0.6067554126537078</c:v>
                </c:pt>
                <c:pt idx="1">
                  <c:v>0.66905538884771987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Tabelle1!$C$6:$C$7</c:f>
              <c:numCache>
                <c:formatCode>General</c:formatCode>
                <c:ptCount val="2"/>
                <c:pt idx="0">
                  <c:v>0.6500774672721279</c:v>
                </c:pt>
                <c:pt idx="1">
                  <c:v>0.67722596704427107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Tabelle1!$D$6:$D$7</c:f>
              <c:numCache>
                <c:formatCode>General</c:formatCode>
                <c:ptCount val="2"/>
                <c:pt idx="0">
                  <c:v>0.66524387772458293</c:v>
                </c:pt>
                <c:pt idx="1">
                  <c:v>0.6608419616499206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Tabelle1!$E$6:$E$7</c:f>
              <c:numCache>
                <c:formatCode>General</c:formatCode>
                <c:ptCount val="2"/>
                <c:pt idx="1">
                  <c:v>0.67756716640124814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8198912"/>
        <c:axId val="460599296"/>
      </c:lineChart>
      <c:catAx>
        <c:axId val="42819891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60599296"/>
        <c:crosses val="autoZero"/>
        <c:auto val="1"/>
        <c:lblAlgn val="ctr"/>
        <c:lblOffset val="100"/>
        <c:noMultiLvlLbl val="0"/>
      </c:catAx>
      <c:valAx>
        <c:axId val="460599296"/>
        <c:scaling>
          <c:orientation val="minMax"/>
          <c:max val="0.8"/>
          <c:min val="0.5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2819891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47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372.55448086304932</c:v>
                </c:pt>
                <c:pt idx="1">
                  <c:v>595.85190412383508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633.70770579748159</c:v>
                </c:pt>
                <c:pt idx="1">
                  <c:v>840.80320468539367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1">
                  <c:v>1709.8493012581812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1973.2958806910265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332928"/>
        <c:axId val="190334464"/>
      </c:lineChart>
      <c:catAx>
        <c:axId val="190332928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334464"/>
        <c:crosses val="autoZero"/>
        <c:auto val="1"/>
        <c:lblAlgn val="ctr"/>
        <c:lblOffset val="100"/>
        <c:noMultiLvlLbl val="0"/>
      </c:catAx>
      <c:valAx>
        <c:axId val="190334464"/>
        <c:scaling>
          <c:orientation val="minMax"/>
          <c:max val="2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33292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5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0.1565362814646824</c:v>
                </c:pt>
                <c:pt idx="1">
                  <c:v>0.18215291467577871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0.18657391630355111</c:v>
                </c:pt>
                <c:pt idx="1">
                  <c:v>0.18636246534004991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1">
                  <c:v>0.28304559804821405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0.27156530684323926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892672"/>
        <c:axId val="188894208"/>
      </c:lineChart>
      <c:catAx>
        <c:axId val="18889267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894208"/>
        <c:crosses val="autoZero"/>
        <c:auto val="1"/>
        <c:lblAlgn val="ctr"/>
        <c:lblOffset val="100"/>
        <c:noMultiLvlLbl val="0"/>
      </c:catAx>
      <c:valAx>
        <c:axId val="18889420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89267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30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302.47431516023073</c:v>
                </c:pt>
                <c:pt idx="1">
                  <c:v>249.55976647529485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236.60067597775833</c:v>
                </c:pt>
                <c:pt idx="1">
                  <c:v>295.04389024036618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1">
                  <c:v>315.72321785947895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312.01762687212363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8314880"/>
        <c:axId val="138316416"/>
      </c:lineChart>
      <c:catAx>
        <c:axId val="138314880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8316416"/>
        <c:crosses val="autoZero"/>
        <c:auto val="1"/>
        <c:lblAlgn val="ctr"/>
        <c:lblOffset val="100"/>
        <c:noMultiLvlLbl val="0"/>
      </c:catAx>
      <c:valAx>
        <c:axId val="138316416"/>
        <c:scaling>
          <c:orientation val="minMax"/>
          <c:max val="6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err="1" smtClean="0"/>
                  <a:t>Heat</a:t>
                </a:r>
                <a:r>
                  <a:rPr lang="de-DE" sz="1100" dirty="0" smtClean="0"/>
                  <a:t>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8314880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4.610239385166353E-2"/>
          <c:y val="4.3210156136497646E-2"/>
          <c:w val="0.95389760614833641"/>
          <c:h val="6.7631269651905981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963.47115982470723</c:v>
                </c:pt>
                <c:pt idx="1">
                  <c:v>1409.6174787281343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1334.4973561901022</c:v>
                </c:pt>
                <c:pt idx="1">
                  <c:v>2211.4646869150743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0798592"/>
        <c:axId val="461930880"/>
      </c:lineChart>
      <c:catAx>
        <c:axId val="46079859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61930880"/>
        <c:crosses val="autoZero"/>
        <c:auto val="1"/>
        <c:lblAlgn val="ctr"/>
        <c:lblOffset val="100"/>
        <c:noMultiLvlLbl val="0"/>
      </c:catAx>
      <c:valAx>
        <c:axId val="461930880"/>
        <c:scaling>
          <c:orientation val="minMax"/>
          <c:max val="3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 b="1"/>
                </a:pPr>
                <a:r>
                  <a:rPr lang="de-DE" sz="1100" b="1" dirty="0" smtClean="0"/>
                  <a:t>Heat </a:t>
                </a:r>
                <a:r>
                  <a:rPr lang="de-DE" sz="1100" b="1" dirty="0" err="1" smtClean="0"/>
                  <a:t>flow</a:t>
                </a:r>
                <a:r>
                  <a:rPr lang="de-DE" sz="1100" b="1" dirty="0" smtClean="0"/>
                  <a:t> (</a:t>
                </a:r>
                <a:r>
                  <a:rPr lang="de-DE" sz="1100" b="1" dirty="0" err="1" smtClean="0"/>
                  <a:t>chip</a:t>
                </a:r>
                <a:r>
                  <a:rPr lang="de-DE" sz="1100" b="1" dirty="0" smtClean="0"/>
                  <a:t>) [W]</a:t>
                </a:r>
                <a:endParaRPr lang="de-DE" sz="1100" b="1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6079859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9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259.95805696407706</c:v>
                </c:pt>
                <c:pt idx="1">
                  <c:v>390.74053856007504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272.82664986049252</c:v>
                </c:pt>
                <c:pt idx="1">
                  <c:v>492.27056946309096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526208"/>
        <c:axId val="190527744"/>
      </c:lineChart>
      <c:catAx>
        <c:axId val="190526208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527744"/>
        <c:crosses val="autoZero"/>
        <c:auto val="1"/>
        <c:lblAlgn val="ctr"/>
        <c:lblOffset val="100"/>
        <c:noMultiLvlLbl val="0"/>
      </c:catAx>
      <c:valAx>
        <c:axId val="190527744"/>
        <c:scaling>
          <c:orientation val="minMax"/>
          <c:max val="1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526208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13739943927798873"/>
          <c:y val="4.3210156136497646E-2"/>
          <c:w val="0.7879029781004725"/>
          <c:h val="9.0151521625802256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75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450.40334981429169</c:v>
                </c:pt>
                <c:pt idx="1">
                  <c:v>759.86592123203445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690.905895781749</c:v>
                </c:pt>
                <c:pt idx="1">
                  <c:v>650.85782372385165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9364992"/>
        <c:axId val="179366528"/>
      </c:lineChart>
      <c:catAx>
        <c:axId val="179364992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9366528"/>
        <c:crosses val="autoZero"/>
        <c:auto val="1"/>
        <c:lblAlgn val="ctr"/>
        <c:lblOffset val="100"/>
        <c:noMultiLvlLbl val="0"/>
      </c:catAx>
      <c:valAx>
        <c:axId val="179366528"/>
        <c:scaling>
          <c:orientation val="minMax"/>
          <c:max val="2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936499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0.57560784695449163</c:v>
                </c:pt>
                <c:pt idx="1">
                  <c:v>0.55058366478006759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0.58066312474923754</c:v>
                </c:pt>
                <c:pt idx="1">
                  <c:v>0.65923485624307709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4700544"/>
        <c:axId val="464702080"/>
      </c:lineChart>
      <c:catAx>
        <c:axId val="46470054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64702080"/>
        <c:crosses val="autoZero"/>
        <c:auto val="1"/>
        <c:lblAlgn val="ctr"/>
        <c:lblOffset val="100"/>
        <c:noMultiLvlLbl val="0"/>
      </c:catAx>
      <c:valAx>
        <c:axId val="464702080"/>
        <c:scaling>
          <c:orientation val="minMax"/>
          <c:max val="0.8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6470054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79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0.15530708515944544</c:v>
                </c:pt>
                <c:pt idx="1">
                  <c:v>0.15261967231894369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0.1187116439669382</c:v>
                </c:pt>
                <c:pt idx="1">
                  <c:v>0.14674524084099061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6893952"/>
        <c:axId val="136895488"/>
      </c:lineChart>
      <c:catAx>
        <c:axId val="13689395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6895488"/>
        <c:crosses val="autoZero"/>
        <c:auto val="1"/>
        <c:lblAlgn val="ctr"/>
        <c:lblOffset val="100"/>
        <c:noMultiLvlLbl val="0"/>
      </c:catAx>
      <c:valAx>
        <c:axId val="136895488"/>
        <c:scaling>
          <c:orientation val="minMax"/>
          <c:max val="0.30000000000000004"/>
          <c:min val="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900"/>
                </a:pPr>
                <a:r>
                  <a:rPr lang="de-DE" sz="1100" b="1" i="0" baseline="0" dirty="0" smtClean="0">
                    <a:effectLst/>
                  </a:rPr>
                  <a:t>Heat </a:t>
                </a:r>
                <a:r>
                  <a:rPr lang="de-DE" sz="1100" b="1" i="0" baseline="0" dirty="0" err="1" smtClean="0">
                    <a:effectLst/>
                  </a:rPr>
                  <a:t>partition</a:t>
                </a:r>
                <a:r>
                  <a:rPr lang="de-DE" sz="1100" b="1" i="0" baseline="0" dirty="0" smtClean="0">
                    <a:effectLst/>
                  </a:rPr>
                  <a:t> (</a:t>
                </a:r>
                <a:r>
                  <a:rPr lang="de-DE" sz="1100" b="1" i="0" baseline="0" dirty="0" err="1" smtClean="0">
                    <a:effectLst/>
                  </a:rPr>
                  <a:t>tool</a:t>
                </a:r>
                <a:r>
                  <a:rPr lang="de-DE" sz="1100" b="1" i="0" baseline="0" dirty="0" smtClean="0">
                    <a:effectLst/>
                  </a:rPr>
                  <a:t>)</a:t>
                </a:r>
                <a:endParaRPr lang="de-DE" sz="900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689395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59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0.26908506788606296</c:v>
                </c:pt>
                <c:pt idx="1">
                  <c:v>0.29679666290098872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0.30062523128382423</c:v>
                </c:pt>
                <c:pt idx="1">
                  <c:v>0.19401990291593232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8331648"/>
        <c:axId val="138333184"/>
      </c:lineChart>
      <c:catAx>
        <c:axId val="138331648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8333184"/>
        <c:crosses val="autoZero"/>
        <c:auto val="1"/>
        <c:lblAlgn val="ctr"/>
        <c:lblOffset val="100"/>
        <c:noMultiLvlLbl val="0"/>
      </c:catAx>
      <c:valAx>
        <c:axId val="138333184"/>
        <c:scaling>
          <c:orientation val="minMax"/>
          <c:max val="0.4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833164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522.07248745591392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1151.3421791638909</c:v>
                </c:pt>
                <c:pt idx="1">
                  <c:v>1737.7918593737065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1658.4423786714713</c:v>
                </c:pt>
                <c:pt idx="1">
                  <c:v>2501.4619822630593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1720320"/>
        <c:axId val="471721856"/>
      </c:lineChart>
      <c:catAx>
        <c:axId val="47172032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71721856"/>
        <c:crosses val="autoZero"/>
        <c:auto val="1"/>
        <c:lblAlgn val="ctr"/>
        <c:lblOffset val="100"/>
        <c:noMultiLvlLbl val="0"/>
      </c:catAx>
      <c:valAx>
        <c:axId val="471721856"/>
        <c:scaling>
          <c:orientation val="minMax"/>
          <c:max val="3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 b="1"/>
                </a:pPr>
                <a:r>
                  <a:rPr lang="de-DE" sz="1100" b="1" dirty="0" smtClean="0"/>
                  <a:t>Heat </a:t>
                </a:r>
                <a:r>
                  <a:rPr lang="de-DE" sz="1100" b="1" dirty="0" err="1" smtClean="0"/>
                  <a:t>flow</a:t>
                </a:r>
                <a:r>
                  <a:rPr lang="de-DE" sz="1100" b="1" dirty="0" smtClean="0"/>
                  <a:t> (</a:t>
                </a:r>
                <a:r>
                  <a:rPr lang="de-DE" sz="1100" b="1" dirty="0" err="1" smtClean="0"/>
                  <a:t>chip</a:t>
                </a:r>
                <a:r>
                  <a:rPr lang="de-DE" sz="1100" b="1" dirty="0" smtClean="0"/>
                  <a:t>) [W]</a:t>
                </a:r>
                <a:endParaRPr lang="de-DE" sz="1100" b="1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7172032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39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0.12927389367259781</c:v>
                </c:pt>
                <c:pt idx="1">
                  <c:v>0.13047685568277712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8.0417522059170687E-2</c:v>
                </c:pt>
                <c:pt idx="1">
                  <c:v>9.3341475144649272E-2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8.3984377307959254E-2</c:v>
                </c:pt>
                <c:pt idx="1">
                  <c:v>7.6208376385637752E-2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6.656579208646228E-2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580992"/>
        <c:axId val="188582528"/>
      </c:lineChart>
      <c:catAx>
        <c:axId val="188580992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582528"/>
        <c:crosses val="autoZero"/>
        <c:auto val="1"/>
        <c:lblAlgn val="ctr"/>
        <c:lblOffset val="100"/>
        <c:noMultiLvlLbl val="0"/>
      </c:catAx>
      <c:valAx>
        <c:axId val="18858252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58099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87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72.355543992844588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144.40634749518213</c:v>
                </c:pt>
                <c:pt idx="1">
                  <c:v>240.70245459858671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152.82174028266391</c:v>
                </c:pt>
                <c:pt idx="1">
                  <c:v>365.39675030607839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556800"/>
        <c:axId val="191656320"/>
      </c:lineChart>
      <c:catAx>
        <c:axId val="190556800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1656320"/>
        <c:crosses val="autoZero"/>
        <c:auto val="1"/>
        <c:lblAlgn val="ctr"/>
        <c:lblOffset val="100"/>
        <c:noMultiLvlLbl val="0"/>
      </c:catAx>
      <c:valAx>
        <c:axId val="191656320"/>
        <c:scaling>
          <c:orientation val="minMax"/>
          <c:max val="1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556800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13739943927798873"/>
          <c:y val="4.3210156136497646E-2"/>
          <c:w val="0.7879029781004725"/>
          <c:h val="9.0151521625802256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67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354.31225746843916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390.48067112689887</c:v>
                </c:pt>
                <c:pt idx="1">
                  <c:v>588.34386913371759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475.20124490418198</c:v>
                </c:pt>
                <c:pt idx="1">
                  <c:v>502.15305801269278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8496256"/>
        <c:axId val="178497792"/>
      </c:lineChart>
      <c:catAx>
        <c:axId val="178496256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8497792"/>
        <c:crosses val="autoZero"/>
        <c:auto val="1"/>
        <c:lblAlgn val="ctr"/>
        <c:lblOffset val="100"/>
        <c:noMultiLvlLbl val="0"/>
      </c:catAx>
      <c:valAx>
        <c:axId val="178497792"/>
        <c:scaling>
          <c:orientation val="minMax"/>
          <c:max val="2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849625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0.55027966404985085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0.68279103497650817</c:v>
                </c:pt>
                <c:pt idx="1">
                  <c:v>0.67701652204303964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0.72533019956747447</c:v>
                </c:pt>
                <c:pt idx="1">
                  <c:v>0.74249131132635637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4961792"/>
        <c:axId val="474963328"/>
      </c:lineChart>
      <c:catAx>
        <c:axId val="47496179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74963328"/>
        <c:crosses val="autoZero"/>
        <c:auto val="1"/>
        <c:lblAlgn val="ctr"/>
        <c:lblOffset val="100"/>
        <c:noMultiLvlLbl val="0"/>
      </c:catAx>
      <c:valAx>
        <c:axId val="474963328"/>
        <c:scaling>
          <c:orientation val="minMax"/>
          <c:max val="0.8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7496179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8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7.6264858611016048E-2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8.5638623554133944E-2</c:v>
                </c:pt>
                <c:pt idx="1">
                  <c:v>9.3773910713500414E-2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6.6837548776502539E-2</c:v>
                </c:pt>
                <c:pt idx="1">
                  <c:v>0.10845813936524518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931456"/>
        <c:axId val="189265024"/>
      </c:lineChart>
      <c:catAx>
        <c:axId val="188931456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9265024"/>
        <c:crosses val="autoZero"/>
        <c:auto val="1"/>
        <c:lblAlgn val="ctr"/>
        <c:lblOffset val="100"/>
        <c:noMultiLvlLbl val="0"/>
      </c:catAx>
      <c:valAx>
        <c:axId val="189265024"/>
        <c:scaling>
          <c:orientation val="minMax"/>
          <c:max val="0.30000000000000004"/>
          <c:min val="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900"/>
                </a:pPr>
                <a:r>
                  <a:rPr lang="de-DE" sz="1100" b="1" i="0" baseline="0" dirty="0" smtClean="0">
                    <a:effectLst/>
                  </a:rPr>
                  <a:t>Heat </a:t>
                </a:r>
                <a:r>
                  <a:rPr lang="de-DE" sz="1100" b="1" i="0" baseline="0" dirty="0" err="1" smtClean="0">
                    <a:effectLst/>
                  </a:rPr>
                  <a:t>partition</a:t>
                </a:r>
                <a:r>
                  <a:rPr lang="de-DE" sz="1100" b="1" i="0" baseline="0" dirty="0" smtClean="0">
                    <a:effectLst/>
                  </a:rPr>
                  <a:t> (</a:t>
                </a:r>
                <a:r>
                  <a:rPr lang="de-DE" sz="1100" b="1" i="0" baseline="0" dirty="0" err="1" smtClean="0">
                    <a:effectLst/>
                  </a:rPr>
                  <a:t>tool</a:t>
                </a:r>
                <a:r>
                  <a:rPr lang="de-DE" sz="1100" b="1" i="0" baseline="0" dirty="0" smtClean="0">
                    <a:effectLst/>
                  </a:rPr>
                  <a:t>)</a:t>
                </a:r>
                <a:endParaRPr lang="de-DE" sz="900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93145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6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100,00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0.37345547733913315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0.23157034146935784</c:v>
                </c:pt>
                <c:pt idx="1">
                  <c:v>0.22920956724345987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0.20783225165602301</c:v>
                </c:pt>
                <c:pt idx="1">
                  <c:v>0.14905054930839842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6151424"/>
        <c:axId val="136152960"/>
      </c:lineChart>
      <c:catAx>
        <c:axId val="13615142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6152960"/>
        <c:crosses val="autoZero"/>
        <c:auto val="1"/>
        <c:lblAlgn val="ctr"/>
        <c:lblOffset val="100"/>
        <c:noMultiLvlLbl val="0"/>
      </c:catAx>
      <c:valAx>
        <c:axId val="136152960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615142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26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0.22735741255138034</c:v>
                </c:pt>
                <c:pt idx="1">
                  <c:v>0.26860250706625488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0.29748380734563118</c:v>
                </c:pt>
                <c:pt idx="1">
                  <c:v>0.35959907860681684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533952"/>
        <c:axId val="99535488"/>
      </c:lineChart>
      <c:catAx>
        <c:axId val="9953395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99535488"/>
        <c:crosses val="autoZero"/>
        <c:auto val="1"/>
        <c:lblAlgn val="ctr"/>
        <c:lblOffset val="100"/>
        <c:noMultiLvlLbl val="0"/>
      </c:catAx>
      <c:valAx>
        <c:axId val="99535488"/>
        <c:scaling>
          <c:orientation val="minMax"/>
          <c:max val="0.5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9953395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1041.6504501533846</c:v>
                </c:pt>
                <c:pt idx="1">
                  <c:v>1492.3546586891468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1564.0365677398365</c:v>
                </c:pt>
                <c:pt idx="1">
                  <c:v>2233.4371633516412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1575296"/>
        <c:axId val="481576832"/>
      </c:lineChart>
      <c:catAx>
        <c:axId val="481575296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1576832"/>
        <c:crosses val="autoZero"/>
        <c:auto val="1"/>
        <c:lblAlgn val="ctr"/>
        <c:lblOffset val="100"/>
        <c:noMultiLvlLbl val="0"/>
      </c:catAx>
      <c:valAx>
        <c:axId val="481576832"/>
        <c:scaling>
          <c:orientation val="minMax"/>
          <c:max val="3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 b="1"/>
                </a:pPr>
                <a:r>
                  <a:rPr lang="de-DE" sz="1100" b="1" dirty="0" smtClean="0"/>
                  <a:t>Heat </a:t>
                </a:r>
                <a:r>
                  <a:rPr lang="de-DE" sz="1100" b="1" dirty="0" err="1" smtClean="0"/>
                  <a:t>flow</a:t>
                </a:r>
                <a:r>
                  <a:rPr lang="de-DE" sz="1100" b="1" dirty="0" smtClean="0"/>
                  <a:t> (</a:t>
                </a:r>
                <a:r>
                  <a:rPr lang="de-DE" sz="1100" b="1" dirty="0" err="1" smtClean="0"/>
                  <a:t>chip</a:t>
                </a:r>
                <a:r>
                  <a:rPr lang="de-DE" sz="1100" b="1" dirty="0" smtClean="0"/>
                  <a:t>) [W]</a:t>
                </a:r>
                <a:endParaRPr lang="de-DE" sz="1100" b="1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15752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98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470.46689835630298</c:v>
                </c:pt>
                <c:pt idx="1">
                  <c:v>513.378186672472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463.08190365329676</c:v>
                </c:pt>
                <c:pt idx="1">
                  <c:v>578.52356718794181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9217024"/>
        <c:axId val="190373888"/>
      </c:lineChart>
      <c:catAx>
        <c:axId val="189217024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373888"/>
        <c:crosses val="autoZero"/>
        <c:auto val="1"/>
        <c:lblAlgn val="ctr"/>
        <c:lblOffset val="100"/>
        <c:noMultiLvlLbl val="0"/>
      </c:catAx>
      <c:valAx>
        <c:axId val="190373888"/>
        <c:scaling>
          <c:orientation val="minMax"/>
          <c:max val="1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9217024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13739943927798873"/>
          <c:y val="4.3210156136497646E-2"/>
          <c:w val="0.7879029781004725"/>
          <c:h val="9.0151521625802256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1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444.95487747635752</c:v>
                </c:pt>
                <c:pt idx="1">
                  <c:v>736.59655108780476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858.39291267037402</c:v>
                </c:pt>
                <c:pt idx="1">
                  <c:v>1578.9772531569461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2283008"/>
        <c:axId val="192284544"/>
      </c:lineChart>
      <c:catAx>
        <c:axId val="192283008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2284544"/>
        <c:crosses val="autoZero"/>
        <c:auto val="1"/>
        <c:lblAlgn val="ctr"/>
        <c:lblOffset val="100"/>
        <c:noMultiLvlLbl val="0"/>
      </c:catAx>
      <c:valAx>
        <c:axId val="192284544"/>
        <c:scaling>
          <c:orientation val="minMax"/>
          <c:max val="2000"/>
          <c:min val="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228300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10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0.24039322213530695</c:v>
                </c:pt>
                <c:pt idx="1">
                  <c:v>0.18720515024094414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0.16048521111747061</c:v>
                </c:pt>
                <c:pt idx="1">
                  <c:v>0.13175398271075314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936960"/>
        <c:axId val="188938496"/>
      </c:lineChart>
      <c:catAx>
        <c:axId val="18893696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938496"/>
        <c:crosses val="autoZero"/>
        <c:auto val="1"/>
        <c:lblAlgn val="ctr"/>
        <c:lblOffset val="100"/>
        <c:noMultiLvlLbl val="0"/>
      </c:catAx>
      <c:valAx>
        <c:axId val="188938496"/>
        <c:scaling>
          <c:orientation val="minMax"/>
          <c:max val="0.30000000000000004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900"/>
                </a:pPr>
                <a:r>
                  <a:rPr lang="de-DE" sz="1100" b="1" i="0" baseline="0" dirty="0" smtClean="0">
                    <a:effectLst/>
                  </a:rPr>
                  <a:t>Heat </a:t>
                </a:r>
                <a:r>
                  <a:rPr lang="de-DE" sz="1100" b="1" i="0" baseline="0" dirty="0" err="1" smtClean="0">
                    <a:effectLst/>
                  </a:rPr>
                  <a:t>partition</a:t>
                </a:r>
                <a:r>
                  <a:rPr lang="de-DE" sz="1100" b="1" i="0" baseline="0" dirty="0" smtClean="0">
                    <a:effectLst/>
                  </a:rPr>
                  <a:t> (</a:t>
                </a:r>
                <a:r>
                  <a:rPr lang="de-DE" sz="1100" b="1" i="0" baseline="0" dirty="0" err="1" smtClean="0">
                    <a:effectLst/>
                  </a:rPr>
                  <a:t>tool</a:t>
                </a:r>
                <a:r>
                  <a:rPr lang="de-DE" sz="1100" b="1" i="0" baseline="0" dirty="0" smtClean="0">
                    <a:effectLst/>
                  </a:rPr>
                  <a:t>)</a:t>
                </a:r>
                <a:endParaRPr lang="de-DE" sz="900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8893696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[Struct_Results_v16_ALL_E85 (version 2).xlsb]Tabelle1!PivotTable1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Tabelle1!$B$6:$B$7</c:f>
              <c:numCache>
                <c:formatCode>General</c:formatCode>
                <c:ptCount val="2"/>
                <c:pt idx="0">
                  <c:v>1451.3660151394699</c:v>
                </c:pt>
                <c:pt idx="1">
                  <c:v>2209.57290280913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Tabelle1!$C$6:$C$7</c:f>
              <c:numCache>
                <c:formatCode>General</c:formatCode>
                <c:ptCount val="2"/>
                <c:pt idx="0">
                  <c:v>2208.0208666757599</c:v>
                </c:pt>
                <c:pt idx="1">
                  <c:v>3055.4101242865399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Tabelle1!$D$6:$D$7</c:f>
              <c:numCache>
                <c:formatCode>General</c:formatCode>
                <c:ptCount val="2"/>
                <c:pt idx="0">
                  <c:v>2734.2910290862201</c:v>
                </c:pt>
                <c:pt idx="1">
                  <c:v>4006.6247319264098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Tabelle1!$E$6:$E$7</c:f>
              <c:numCache>
                <c:formatCode>General</c:formatCode>
                <c:ptCount val="2"/>
                <c:pt idx="1">
                  <c:v>4892.1433244329801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578624"/>
        <c:axId val="99580160"/>
      </c:lineChart>
      <c:catAx>
        <c:axId val="9957862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99580160"/>
        <c:crosses val="autoZero"/>
        <c:auto val="1"/>
        <c:lblAlgn val="ctr"/>
        <c:lblOffset val="100"/>
        <c:noMultiLvlLbl val="0"/>
      </c:catAx>
      <c:valAx>
        <c:axId val="99580160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 b="1"/>
                </a:pPr>
                <a:r>
                  <a:rPr lang="de-DE" sz="1100" b="1" dirty="0" smtClean="0"/>
                  <a:t>Heat </a:t>
                </a:r>
                <a:r>
                  <a:rPr lang="de-DE" sz="1100" b="1" dirty="0" err="1" smtClean="0"/>
                  <a:t>flow</a:t>
                </a:r>
                <a:r>
                  <a:rPr lang="de-DE" sz="1100" b="1" dirty="0" smtClean="0"/>
                  <a:t> (</a:t>
                </a:r>
                <a:r>
                  <a:rPr lang="de-DE" sz="1100" b="1" dirty="0" err="1" smtClean="0"/>
                  <a:t>chip</a:t>
                </a:r>
                <a:r>
                  <a:rPr lang="de-DE" sz="1100" b="1" dirty="0" smtClean="0"/>
                  <a:t>) [W]</a:t>
                </a:r>
                <a:endParaRPr lang="de-DE" sz="1100" b="1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9957862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0.53224936531331268</c:v>
                </c:pt>
                <c:pt idx="1">
                  <c:v>0.54419234269280092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0.54203098153689822</c:v>
                </c:pt>
                <c:pt idx="1">
                  <c:v>0.50864693868242994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5688064"/>
        <c:axId val="485689600"/>
      </c:lineChart>
      <c:catAx>
        <c:axId val="48568806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5689600"/>
        <c:crosses val="autoZero"/>
        <c:auto val="1"/>
        <c:lblAlgn val="ctr"/>
        <c:lblOffset val="100"/>
        <c:noMultiLvlLbl val="0"/>
      </c:catAx>
      <c:valAx>
        <c:axId val="485689600"/>
        <c:scaling>
          <c:orientation val="minMax"/>
          <c:max val="0.8"/>
          <c:min val="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568806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22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0.40448289374943647</c:v>
                </c:pt>
                <c:pt idx="1">
                  <c:v>0.26005210889541147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0.39323943742069678</c:v>
                </c:pt>
                <c:pt idx="1">
                  <c:v>0.3706276227078123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793024"/>
        <c:axId val="191794560"/>
      </c:lineChart>
      <c:catAx>
        <c:axId val="19179302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1794560"/>
        <c:crosses val="autoZero"/>
        <c:auto val="1"/>
        <c:lblAlgn val="ctr"/>
        <c:lblOffset val="100"/>
        <c:noMultiLvlLbl val="0"/>
      </c:catAx>
      <c:valAx>
        <c:axId val="191794560"/>
        <c:scaling>
          <c:orientation val="minMax"/>
          <c:max val="0.5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179302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979.56115027290264</c:v>
                </c:pt>
                <c:pt idx="1">
                  <c:v>1664.4079414721593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1574.3611388392737</c:v>
                </c:pt>
                <c:pt idx="1">
                  <c:v>2434.1193987300608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9453824"/>
        <c:axId val="489455616"/>
      </c:lineChart>
      <c:catAx>
        <c:axId val="48945382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9455616"/>
        <c:crosses val="autoZero"/>
        <c:auto val="1"/>
        <c:lblAlgn val="ctr"/>
        <c:lblOffset val="100"/>
        <c:noMultiLvlLbl val="0"/>
      </c:catAx>
      <c:valAx>
        <c:axId val="489455616"/>
        <c:scaling>
          <c:orientation val="minMax"/>
          <c:max val="3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 b="1"/>
                </a:pPr>
                <a:r>
                  <a:rPr lang="de-DE" sz="1100" b="1" dirty="0" smtClean="0"/>
                  <a:t>Heat </a:t>
                </a:r>
                <a:r>
                  <a:rPr lang="de-DE" sz="1100" b="1" dirty="0" err="1" smtClean="0"/>
                  <a:t>flow</a:t>
                </a:r>
                <a:r>
                  <a:rPr lang="de-DE" sz="1100" b="1" dirty="0" smtClean="0"/>
                  <a:t> (</a:t>
                </a:r>
                <a:r>
                  <a:rPr lang="de-DE" sz="1100" b="1" dirty="0" err="1" smtClean="0"/>
                  <a:t>chip</a:t>
                </a:r>
                <a:r>
                  <a:rPr lang="de-DE" sz="1100" b="1" dirty="0" smtClean="0"/>
                  <a:t>) [W]</a:t>
                </a:r>
                <a:endParaRPr lang="de-DE" sz="1100" b="1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8945382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02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181.14648066655184</c:v>
                </c:pt>
                <c:pt idx="1">
                  <c:v>370.59690469656965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157.04788601770585</c:v>
                </c:pt>
                <c:pt idx="1">
                  <c:v>335.35929876161538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474112"/>
        <c:axId val="190475648"/>
      </c:lineChart>
      <c:catAx>
        <c:axId val="190474112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475648"/>
        <c:crosses val="autoZero"/>
        <c:auto val="1"/>
        <c:lblAlgn val="ctr"/>
        <c:lblOffset val="100"/>
        <c:noMultiLvlLbl val="0"/>
      </c:catAx>
      <c:valAx>
        <c:axId val="190475648"/>
        <c:scaling>
          <c:orientation val="minMax"/>
          <c:max val="1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474112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13739943927798873"/>
          <c:y val="4.3210156136497646E-2"/>
          <c:w val="0.7879029781004725"/>
          <c:h val="9.0151521625802256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18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788.36758244507462</c:v>
                </c:pt>
                <c:pt idx="1">
                  <c:v>715.19536472840514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1122.1202445748741</c:v>
                </c:pt>
                <c:pt idx="1">
                  <c:v>1630.9030119933886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876096"/>
        <c:axId val="192340736"/>
      </c:lineChart>
      <c:catAx>
        <c:axId val="191876096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2340736"/>
        <c:crosses val="autoZero"/>
        <c:auto val="1"/>
        <c:lblAlgn val="ctr"/>
        <c:lblOffset val="100"/>
        <c:noMultiLvlLbl val="0"/>
      </c:catAx>
      <c:valAx>
        <c:axId val="192340736"/>
        <c:scaling>
          <c:orientation val="minMax"/>
          <c:max val="2000"/>
          <c:min val="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18760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306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9.2939707725283066E-2</c:v>
                </c:pt>
                <c:pt idx="1">
                  <c:v>0.1347527002682028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5.5036367665846499E-2</c:v>
                </c:pt>
                <c:pt idx="1">
                  <c:v>7.621141094163382E-2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4894080"/>
        <c:axId val="496194304"/>
      </c:lineChart>
      <c:catAx>
        <c:axId val="49489408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96194304"/>
        <c:crosses val="autoZero"/>
        <c:auto val="1"/>
        <c:lblAlgn val="ctr"/>
        <c:lblOffset val="100"/>
        <c:noMultiLvlLbl val="0"/>
      </c:catAx>
      <c:valAx>
        <c:axId val="496194304"/>
        <c:scaling>
          <c:orientation val="minMax"/>
          <c:max val="0.30000000000000004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900"/>
                </a:pPr>
                <a:r>
                  <a:rPr lang="de-DE" sz="1100" b="1" i="0" baseline="0" dirty="0" smtClean="0">
                    <a:effectLst/>
                  </a:rPr>
                  <a:t>Heat </a:t>
                </a:r>
                <a:r>
                  <a:rPr lang="de-DE" sz="1100" b="1" i="0" baseline="0" dirty="0" err="1" smtClean="0">
                    <a:effectLst/>
                  </a:rPr>
                  <a:t>partition</a:t>
                </a:r>
                <a:r>
                  <a:rPr lang="de-DE" sz="1100" b="1" i="0" baseline="0" dirty="0" smtClean="0">
                    <a:effectLst/>
                  </a:rPr>
                  <a:t> (</a:t>
                </a:r>
                <a:r>
                  <a:rPr lang="de-DE" sz="1100" b="1" i="0" baseline="0" dirty="0" err="1" smtClean="0">
                    <a:effectLst/>
                  </a:rPr>
                  <a:t>tool</a:t>
                </a:r>
                <a:r>
                  <a:rPr lang="de-DE" sz="1100" b="1" i="0" baseline="0" dirty="0" smtClean="0">
                    <a:effectLst/>
                  </a:rPr>
                  <a:t>)</a:t>
                </a:r>
                <a:endParaRPr lang="de-DE" sz="900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9489408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[Struct_Results_v18_AISI1045_AISI4140_ALL_E85.xlsx]Tabelle3!PivotTable1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0.50257739852528049</c:v>
                </c:pt>
                <c:pt idx="1">
                  <c:v>0.60519519083638573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0.5517241949134567</c:v>
                </c:pt>
                <c:pt idx="1">
                  <c:v>0.5531609663505539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3558400"/>
        <c:axId val="493568384"/>
      </c:lineChart>
      <c:catAx>
        <c:axId val="49355840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93568384"/>
        <c:crosses val="autoZero"/>
        <c:auto val="1"/>
        <c:lblAlgn val="ctr"/>
        <c:lblOffset val="100"/>
        <c:noMultiLvlLbl val="0"/>
      </c:catAx>
      <c:valAx>
        <c:axId val="493568384"/>
        <c:scaling>
          <c:orientation val="minMax"/>
          <c:max val="0.8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9355840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4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631.42097425251609</c:v>
                </c:pt>
                <c:pt idx="1">
                  <c:v>662.05000027762708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915.38734564547485</c:v>
                </c:pt>
                <c:pt idx="1">
                  <c:v>1035.1206157030065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1030.7241533107299</c:v>
                </c:pt>
                <c:pt idx="1">
                  <c:v>1594.2398939801765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1847.4009679735536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270080"/>
        <c:axId val="190288256"/>
      </c:lineChart>
      <c:catAx>
        <c:axId val="190270080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288256"/>
        <c:crosses val="autoZero"/>
        <c:auto val="1"/>
        <c:lblAlgn val="ctr"/>
        <c:lblOffset val="100"/>
        <c:noMultiLvlLbl val="0"/>
      </c:catAx>
      <c:valAx>
        <c:axId val="190288256"/>
        <c:scaling>
          <c:orientation val="minMax"/>
          <c:max val="20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 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401073083382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9027008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55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0.26397069367369447</c:v>
                </c:pt>
                <c:pt idx="1">
                  <c:v>0.2004677554695031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0.26950501066870147</c:v>
                </c:pt>
                <c:pt idx="1">
                  <c:v>0.22943255781107971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0.25077174496745785</c:v>
                </c:pt>
                <c:pt idx="1">
                  <c:v>0.26294966196444169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0.25586704151228956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8055424"/>
        <c:axId val="178458624"/>
      </c:lineChart>
      <c:catAx>
        <c:axId val="17805542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8458624"/>
        <c:crosses val="autoZero"/>
        <c:auto val="1"/>
        <c:lblAlgn val="ctr"/>
        <c:lblOffset val="100"/>
        <c:noMultiLvlLbl val="0"/>
      </c:catAx>
      <c:valAx>
        <c:axId val="17845862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workpiece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5187266774279975E-2"/>
              <c:y val="0.12272439814379599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805542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26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309.22465957175388</c:v>
                </c:pt>
                <c:pt idx="1">
                  <c:v>430.90322500342313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273.14216488398529</c:v>
                </c:pt>
                <c:pt idx="1">
                  <c:v>421.12456115280384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0">
                  <c:v>345.19330000000002</c:v>
                </c:pt>
                <c:pt idx="1">
                  <c:v>462.04445741356392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480.6156666666667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5766784"/>
        <c:axId val="135768320"/>
      </c:lineChart>
      <c:catAx>
        <c:axId val="135766784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5768320"/>
        <c:crosses val="autoZero"/>
        <c:auto val="1"/>
        <c:lblAlgn val="ctr"/>
        <c:lblOffset val="100"/>
        <c:noMultiLvlLbl val="0"/>
      </c:catAx>
      <c:valAx>
        <c:axId val="135768320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err="1" smtClean="0"/>
                  <a:t>Heat</a:t>
                </a:r>
                <a:r>
                  <a:rPr lang="de-DE" sz="1100" dirty="0" smtClean="0"/>
                  <a:t>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35766784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4.610239385166353E-2"/>
          <c:y val="4.3210156136497646E-2"/>
          <c:w val="0.95389760614833641"/>
          <c:h val="6.7631269651905981E-2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[Struct_Results_v16_ALL_E85 (version 2).xlsb]Tabelle1!PivotTable1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Tabelle1!$B$6:$B$7</c:f>
              <c:numCache>
                <c:formatCode>General</c:formatCode>
                <c:ptCount val="2"/>
                <c:pt idx="0">
                  <c:v>1704.9592641064401</c:v>
                </c:pt>
                <c:pt idx="1">
                  <c:v>2425.7514902232801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Tabelle1!$C$6:$C$7</c:f>
              <c:numCache>
                <c:formatCode>General</c:formatCode>
                <c:ptCount val="2"/>
                <c:pt idx="0">
                  <c:v>2526.2419954299799</c:v>
                </c:pt>
                <c:pt idx="1">
                  <c:v>3375.80820621659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Tabelle1!$D$6:$D$7</c:f>
              <c:numCache>
                <c:formatCode>General</c:formatCode>
                <c:ptCount val="2"/>
                <c:pt idx="1">
                  <c:v>4015.32447079746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Tabelle1!$E$6:$E$7</c:f>
              <c:numCache>
                <c:formatCode>General</c:formatCode>
                <c:ptCount val="2"/>
                <c:pt idx="1">
                  <c:v>4981.0634226465299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35570176"/>
        <c:axId val="435571712"/>
      </c:lineChart>
      <c:catAx>
        <c:axId val="435570176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35571712"/>
        <c:crosses val="autoZero"/>
        <c:auto val="1"/>
        <c:lblAlgn val="ctr"/>
        <c:lblOffset val="100"/>
        <c:noMultiLvlLbl val="0"/>
      </c:catAx>
      <c:valAx>
        <c:axId val="43557171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flow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 </a:t>
                </a:r>
                <a:r>
                  <a:rPr lang="de-DE" sz="1100" b="1" i="0" u="none" strike="noStrike" baseline="0" dirty="0" smtClean="0">
                    <a:effectLst/>
                  </a:rPr>
                  <a:t>[W]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3557017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[Struct_Results_v16_ALL_E85 (version 2).xlsb]Tabelle1!PivotTable1</c:name>
    <c:fmtId val="-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Tabelle1!$B$6:$B$7</c:f>
              <c:numCache>
                <c:formatCode>General</c:formatCode>
                <c:ptCount val="2"/>
                <c:pt idx="0">
                  <c:v>0.71637303256618534</c:v>
                </c:pt>
                <c:pt idx="1">
                  <c:v>0.74155625108391621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Tabelle1!$C$6:$C$7</c:f>
              <c:numCache>
                <c:formatCode>General</c:formatCode>
                <c:ptCount val="2"/>
                <c:pt idx="0">
                  <c:v>0.74376697380494772</c:v>
                </c:pt>
                <c:pt idx="1">
                  <c:v>0.74824160555036989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Tabelle1!$D$6:$D$7</c:f>
              <c:numCache>
                <c:formatCode>General</c:formatCode>
                <c:ptCount val="2"/>
                <c:pt idx="1">
                  <c:v>0.6646901076944004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Tabelle1!$A$6:$A$7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Tabelle1!$E$6:$E$7</c:f>
              <c:numCache>
                <c:formatCode>General</c:formatCode>
                <c:ptCount val="2"/>
                <c:pt idx="1">
                  <c:v>0.68549477552395499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0206464"/>
        <c:axId val="440208000"/>
      </c:lineChart>
      <c:catAx>
        <c:axId val="440206464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40208000"/>
        <c:crosses val="autoZero"/>
        <c:auto val="1"/>
        <c:lblAlgn val="ctr"/>
        <c:lblOffset val="100"/>
        <c:noMultiLvlLbl val="0"/>
      </c:catAx>
      <c:valAx>
        <c:axId val="440208000"/>
        <c:scaling>
          <c:orientation val="minMax"/>
          <c:max val="0.8"/>
          <c:min val="0.5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chip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44020646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[CuttingResults_AISI1045_AISI4140_ALL_E085_method2.xlsx]Tabelle3!PivotTable1</c:name>
    <c:fmtId val="2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</c:pivotFmts>
    <c:plotArea>
      <c:layout>
        <c:manualLayout>
          <c:layoutTarget val="inner"/>
          <c:xMode val="edge"/>
          <c:yMode val="edge"/>
          <c:x val="0.26795734036424362"/>
          <c:y val="0.21046080350046575"/>
          <c:w val="0.70742519735600351"/>
          <c:h val="0.60237019057369023"/>
        </c:manualLayout>
      </c:layout>
      <c:lineChart>
        <c:grouping val="standard"/>
        <c:varyColors val="0"/>
        <c:ser>
          <c:idx val="0"/>
          <c:order val="0"/>
          <c:tx>
            <c:strRef>
              <c:f>Tabelle3!$B$4:$B$5</c:f>
              <c:strCache>
                <c:ptCount val="1"/>
                <c:pt idx="0">
                  <c:v>200,00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Tabelle3!$B$6:$B$8</c:f>
              <c:numCache>
                <c:formatCode>General</c:formatCode>
                <c:ptCount val="2"/>
                <c:pt idx="0">
                  <c:v>0.12709068596913234</c:v>
                </c:pt>
                <c:pt idx="1">
                  <c:v>7.6290834240305055E-2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Tabelle3!$C$4:$C$5</c:f>
              <c:strCache>
                <c:ptCount val="1"/>
                <c:pt idx="0">
                  <c:v>300,00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Tabelle3!$C$6:$C$8</c:f>
              <c:numCache>
                <c:formatCode>General</c:formatCode>
                <c:ptCount val="2"/>
                <c:pt idx="0">
                  <c:v>6.9659109891501217E-2</c:v>
                </c:pt>
                <c:pt idx="1">
                  <c:v>6.5395929109580059E-2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Tabelle3!$D$4:$D$5</c:f>
              <c:strCache>
                <c:ptCount val="1"/>
                <c:pt idx="0">
                  <c:v>400,00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Tabelle3!$D$6:$D$8</c:f>
              <c:numCache>
                <c:formatCode>General</c:formatCode>
                <c:ptCount val="2"/>
                <c:pt idx="1">
                  <c:v>5.226429425738563E-2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Tabelle3!$E$4:$E$5</c:f>
              <c:strCache>
                <c:ptCount val="1"/>
                <c:pt idx="0">
                  <c:v>500,00</c:v>
                </c:pt>
              </c:strCache>
            </c:strRef>
          </c:tx>
          <c:cat>
            <c:strRef>
              <c:f>Tabelle3!$A$6:$A$8</c:f>
              <c:strCache>
                <c:ptCount val="2"/>
                <c:pt idx="0">
                  <c:v>100,00</c:v>
                </c:pt>
                <c:pt idx="1">
                  <c:v>150,00</c:v>
                </c:pt>
              </c:strCache>
            </c:strRef>
          </c:cat>
          <c:val>
            <c:numRef>
              <c:f>Tabelle3!$E$6:$E$8</c:f>
              <c:numCache>
                <c:formatCode>General</c:formatCode>
                <c:ptCount val="2"/>
                <c:pt idx="1">
                  <c:v>4.293991763280576E-2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7804800"/>
        <c:axId val="177806336"/>
      </c:lineChart>
      <c:catAx>
        <c:axId val="177804800"/>
        <c:scaling>
          <c:orientation val="minMax"/>
        </c:scaling>
        <c:delete val="0"/>
        <c:axPos val="b"/>
        <c:numFmt formatCode="0.00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7806336"/>
        <c:crosses val="autoZero"/>
        <c:auto val="1"/>
        <c:lblAlgn val="ctr"/>
        <c:lblOffset val="100"/>
        <c:noMultiLvlLbl val="0"/>
      </c:catAx>
      <c:valAx>
        <c:axId val="17780633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100"/>
                </a:pPr>
                <a:r>
                  <a:rPr lang="de-DE" sz="1100" dirty="0" smtClean="0"/>
                  <a:t>Heat </a:t>
                </a:r>
                <a:r>
                  <a:rPr lang="de-DE" sz="1100" dirty="0" err="1" smtClean="0"/>
                  <a:t>partition</a:t>
                </a:r>
                <a:r>
                  <a:rPr lang="de-DE" sz="1100" dirty="0" smtClean="0"/>
                  <a:t> (</a:t>
                </a:r>
                <a:r>
                  <a:rPr lang="de-DE" sz="1100" dirty="0" err="1" smtClean="0"/>
                  <a:t>tool</a:t>
                </a:r>
                <a:r>
                  <a:rPr lang="de-DE" sz="1100" dirty="0" smtClean="0"/>
                  <a:t>)</a:t>
                </a:r>
                <a:endParaRPr lang="de-DE" sz="1100" dirty="0"/>
              </a:p>
            </c:rich>
          </c:tx>
          <c:layout>
            <c:manualLayout>
              <c:xMode val="edge"/>
              <c:yMode val="edge"/>
              <c:x val="3.1037502133210857E-2"/>
              <c:y val="0.2149791048857819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de-DE"/>
          </a:p>
        </c:txPr>
        <c:crossAx val="17780480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  <c:extLst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38.png>
</file>

<file path=ppt/media/image39.png>
</file>

<file path=ppt/media/image430.png>
</file>

<file path=ppt/media/image440.png>
</file>

<file path=ppt/media/image450.png>
</file>

<file path=ppt/media/image4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71850" y="1119188"/>
            <a:ext cx="6311900" cy="1400175"/>
          </a:xfrm>
        </p:spPr>
        <p:txBody>
          <a:bodyPr rIns="468000" bIns="72000"/>
          <a:lstStyle>
            <a:lvl1pPr>
              <a:defRPr sz="260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smtClean="0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371850" y="2646363"/>
            <a:ext cx="6311900" cy="3203575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72000" rIns="342000"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  <a:endParaRPr lang="de-DE" noProof="0" smtClean="0"/>
          </a:p>
        </p:txBody>
      </p:sp>
      <p:sp>
        <p:nvSpPr>
          <p:cNvPr id="84996" name="Line 4"/>
          <p:cNvSpPr>
            <a:spLocks noChangeShapeType="1"/>
          </p:cNvSpPr>
          <p:nvPr/>
        </p:nvSpPr>
        <p:spPr bwMode="auto">
          <a:xfrm>
            <a:off x="3371850" y="2578100"/>
            <a:ext cx="6311900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3" name="Line 11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9" name="Line 17"/>
          <p:cNvSpPr>
            <a:spLocks noChangeShapeType="1"/>
          </p:cNvSpPr>
          <p:nvPr/>
        </p:nvSpPr>
        <p:spPr bwMode="auto">
          <a:xfrm flipH="1">
            <a:off x="217488" y="5930900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98" name="Text Box 106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5099" name="Picture 107" descr="ipt_59mm_rgb_foli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30000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400" y="5918400"/>
            <a:ext cx="3232877" cy="81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9484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371850" y="863600"/>
            <a:ext cx="3079750" cy="4976813"/>
          </a:xfrm>
        </p:spPr>
        <p:txBody>
          <a:bodyPr/>
          <a:lstStyle>
            <a:lvl1pPr marL="228600" indent="-228600">
              <a:defRPr sz="1800"/>
            </a:lvl1pPr>
            <a:lvl2pPr marL="457200" indent="-228600">
              <a:defRPr sz="1600"/>
            </a:lvl2pPr>
            <a:lvl3pPr marL="685800" indent="-228600">
              <a:defRPr sz="1600"/>
            </a:lvl3pPr>
            <a:lvl4pPr marL="914400" indent="-228600">
              <a:defRPr sz="1600"/>
            </a:lvl4pPr>
            <a:lvl5pPr marL="1143000" indent="-228600"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604000" y="863600"/>
            <a:ext cx="3079750" cy="4976813"/>
          </a:xfrm>
        </p:spPr>
        <p:txBody>
          <a:bodyPr/>
          <a:lstStyle>
            <a:lvl1pPr marL="228600" indent="-228600">
              <a:defRPr sz="1800"/>
            </a:lvl1pPr>
            <a:lvl2pPr marL="457200" indent="-228600">
              <a:defRPr sz="1600"/>
            </a:lvl2pPr>
            <a:lvl3pPr marL="685800" indent="-228600">
              <a:defRPr sz="1600"/>
            </a:lvl3pPr>
            <a:lvl4pPr marL="914400" indent="-228600">
              <a:defRPr sz="1600"/>
            </a:lvl4pPr>
            <a:lvl5pPr marL="1143000" indent="-228600"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91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08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02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33845993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Folie" r:id="rId9" imgW="270" imgH="270" progId="TCLayout.ActiveDocument.1">
                  <p:embed/>
                </p:oleObj>
              </mc:Choice>
              <mc:Fallback>
                <p:oleObj name="think-cell Folie" r:id="rId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7488" y="0"/>
            <a:ext cx="946785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287354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dirty="0" smtClean="0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71850" y="863600"/>
            <a:ext cx="6311900" cy="4976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83981" name="Line 13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3983" name="Line 15"/>
          <p:cNvSpPr>
            <a:spLocks noChangeShapeType="1"/>
          </p:cNvSpPr>
          <p:nvPr/>
        </p:nvSpPr>
        <p:spPr bwMode="auto">
          <a:xfrm flipH="1">
            <a:off x="215900" y="5930900"/>
            <a:ext cx="9464675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4089" name="Text Box 121"/>
          <p:cNvSpPr txBox="1">
            <a:spLocks noChangeArrowheads="1"/>
          </p:cNvSpPr>
          <p:nvPr/>
        </p:nvSpPr>
        <p:spPr bwMode="auto">
          <a:xfrm>
            <a:off x="8361363" y="5991225"/>
            <a:ext cx="1322387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Aft>
                <a:spcPct val="30000"/>
              </a:spcAft>
            </a:pPr>
            <a:r>
              <a:rPr lang="de-DE" sz="1000"/>
              <a:t>Seite </a:t>
            </a:r>
            <a:fld id="{00C3FF0A-3B1C-460E-B60F-EC504E0555AB}" type="slidenum">
              <a:rPr lang="de-DE" sz="1000"/>
              <a:pPr algn="r">
                <a:spcAft>
                  <a:spcPct val="30000"/>
                </a:spcAft>
              </a:pPr>
              <a:t>‹Nr.›</a:t>
            </a:fld>
            <a:endParaRPr lang="de-DE" sz="1000"/>
          </a:p>
        </p:txBody>
      </p:sp>
      <p:sp>
        <p:nvSpPr>
          <p:cNvPr id="84092" name="Text Box 124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4093" name="Picture 125" descr="ipt_59mm_rgb_folie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30000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400" y="5918400"/>
            <a:ext cx="3232877" cy="813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28600" indent="-228600" algn="l" rtl="0" eaLnBrk="1" fontAlgn="base" hangingPunct="1">
        <a:spcBef>
          <a:spcPct val="30000"/>
        </a:spcBef>
        <a:spcAft>
          <a:spcPct val="20000"/>
        </a:spcAft>
        <a:buClr>
          <a:schemeClr val="accent2"/>
        </a:buClr>
        <a:buSzPct val="90000"/>
        <a:buFont typeface="Wingdings" pitchFamily="2" charset="2"/>
        <a:buChar char="n"/>
        <a:tabLst>
          <a:tab pos="266700" algn="l"/>
          <a:tab pos="631825" algn="l"/>
          <a:tab pos="981075" algn="l"/>
        </a:tabLs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Arial" charset="0"/>
        <a:buChar char="–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2pPr>
      <a:lvl3pPr marL="6858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3pPr>
      <a:lvl4pPr marL="1431925" indent="-173038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4pPr>
      <a:lvl5pPr marL="17938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5pPr>
      <a:lvl6pPr marL="22510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6pPr>
      <a:lvl7pPr marL="27082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7pPr>
      <a:lvl8pPr marL="31654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8pPr>
      <a:lvl9pPr marL="36226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2.xml"/><Relationship Id="rId3" Type="http://schemas.openxmlformats.org/officeDocument/2006/relationships/chart" Target="../charts/chart7.xml"/><Relationship Id="rId7" Type="http://schemas.openxmlformats.org/officeDocument/2006/relationships/chart" Target="../charts/chart11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0.png"/><Relationship Id="rId3" Type="http://schemas.openxmlformats.org/officeDocument/2006/relationships/chart" Target="../charts/chart14.xml"/><Relationship Id="rId7" Type="http://schemas.openxmlformats.org/officeDocument/2006/relationships/chart" Target="../charts/chart18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7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0.png"/><Relationship Id="rId3" Type="http://schemas.openxmlformats.org/officeDocument/2006/relationships/chart" Target="../charts/chart20.xml"/><Relationship Id="rId7" Type="http://schemas.openxmlformats.org/officeDocument/2006/relationships/chart" Target="../charts/chart24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23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png"/><Relationship Id="rId3" Type="http://schemas.openxmlformats.org/officeDocument/2006/relationships/chart" Target="../charts/chart26.xml"/><Relationship Id="rId7" Type="http://schemas.openxmlformats.org/officeDocument/2006/relationships/chart" Target="../charts/chart30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chart" Target="../charts/chart32.xml"/><Relationship Id="rId7" Type="http://schemas.openxmlformats.org/officeDocument/2006/relationships/chart" Target="../charts/chart36.xml"/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35.xml"/><Relationship Id="rId5" Type="http://schemas.openxmlformats.org/officeDocument/2006/relationships/chart" Target="../charts/chart34.xml"/><Relationship Id="rId4" Type="http://schemas.openxmlformats.org/officeDocument/2006/relationships/chart" Target="../charts/char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124 mm</a:t>
            </a:r>
            <a:endParaRPr lang="en-US" dirty="0">
              <a:solidFill>
                <a:srgbClr val="407FB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/>
              <p:cNvSpPr txBox="1"/>
              <p:nvPr/>
            </p:nvSpPr>
            <p:spPr>
              <a:xfrm>
                <a:off x="308484" y="847444"/>
                <a:ext cx="9289032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3,5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0,</a:t>
                </a:r>
                <a:r>
                  <a:rPr lang="en-US" dirty="0"/>
                  <a:t> </a:t>
                </a:r>
                <a:r>
                  <a:rPr lang="en-US" dirty="0" smtClean="0"/>
                  <a:t>uncoated, workpiece position: 124 mm</a:t>
                </a:r>
                <a:endParaRPr lang="en-US" dirty="0"/>
              </a:p>
            </p:txBody>
          </p:sp>
        </mc:Choice>
        <mc:Fallback xmlns="">
          <p:sp>
            <p:nvSpPr>
              <p:cNvPr id="3" name="Textfeld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484" y="847444"/>
                <a:ext cx="9289032" cy="394082"/>
              </a:xfrm>
              <a:prstGeom prst="rect">
                <a:avLst/>
              </a:prstGeom>
              <a:blipFill rotWithShape="1">
                <a:blip r:embed="rId2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Diagramm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863882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Diagramm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4407818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Diagramm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8379769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Diagramm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3139489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2241585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Textfeld 15"/>
          <p:cNvSpPr txBox="1"/>
          <p:nvPr/>
        </p:nvSpPr>
        <p:spPr>
          <a:xfrm>
            <a:off x="2648744" y="1325121"/>
            <a:ext cx="82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h</a:t>
            </a:r>
            <a:r>
              <a:rPr lang="de-DE" sz="1200" baseline="-25000" dirty="0" smtClean="0"/>
              <a:t>sp </a:t>
            </a:r>
            <a:r>
              <a:rPr lang="de-DE" sz="1200" dirty="0" smtClean="0"/>
              <a:t> [µm]</a:t>
            </a:r>
            <a:endParaRPr lang="de-DE" sz="1200" dirty="0"/>
          </a:p>
          <a:p>
            <a:endParaRPr lang="de-DE" sz="1200" dirty="0"/>
          </a:p>
        </p:txBody>
      </p:sp>
      <p:sp>
        <p:nvSpPr>
          <p:cNvPr id="17" name="Textfeld 16"/>
          <p:cNvSpPr txBox="1"/>
          <p:nvPr/>
        </p:nvSpPr>
        <p:spPr>
          <a:xfrm>
            <a:off x="3650036" y="5481228"/>
            <a:ext cx="29163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Cutting velocity [m/min]</a:t>
            </a:r>
            <a:endParaRPr lang="en-US" sz="1100" b="1" dirty="0"/>
          </a:p>
        </p:txBody>
      </p:sp>
      <p:graphicFrame>
        <p:nvGraphicFramePr>
          <p:cNvPr id="12" name="Diagramm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4279986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66260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218279" y="0"/>
            <a:ext cx="9467850" cy="719138"/>
          </a:xfrm>
        </p:spPr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200 mm</a:t>
            </a:r>
            <a:endParaRPr lang="en-US" dirty="0">
              <a:solidFill>
                <a:srgbClr val="407FB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/>
              <p:cNvSpPr txBox="1"/>
              <p:nvPr/>
            </p:nvSpPr>
            <p:spPr>
              <a:xfrm>
                <a:off x="308484" y="847444"/>
                <a:ext cx="9289032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3,5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0, uncoated, workpiece </a:t>
                </a:r>
                <a:r>
                  <a:rPr lang="en-US" dirty="0"/>
                  <a:t>position: </a:t>
                </a:r>
                <a:r>
                  <a:rPr lang="en-US" dirty="0" smtClean="0"/>
                  <a:t>200 mm</a:t>
                </a:r>
                <a:endParaRPr lang="en-US" dirty="0"/>
              </a:p>
            </p:txBody>
          </p:sp>
        </mc:Choice>
        <mc:Fallback xmlns="">
          <p:sp>
            <p:nvSpPr>
              <p:cNvPr id="4" name="Textfeld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484" y="847444"/>
                <a:ext cx="9289032" cy="394082"/>
              </a:xfrm>
              <a:prstGeom prst="rect">
                <a:avLst/>
              </a:prstGeom>
              <a:blipFill rotWithShape="1">
                <a:blip r:embed="rId2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Diagram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75673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8859435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8" name="Diagramm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7191386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0" name="Diagramm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3205589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1" name="Diagramm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63005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2" name="Diagramm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538588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9" name="Textfeld 18"/>
          <p:cNvSpPr txBox="1"/>
          <p:nvPr/>
        </p:nvSpPr>
        <p:spPr>
          <a:xfrm>
            <a:off x="2648744" y="1325121"/>
            <a:ext cx="82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h</a:t>
            </a:r>
            <a:r>
              <a:rPr lang="de-DE" sz="1200" baseline="-25000" dirty="0" smtClean="0"/>
              <a:t>sp </a:t>
            </a:r>
            <a:r>
              <a:rPr lang="de-DE" sz="1200" dirty="0" smtClean="0"/>
              <a:t> [µm]</a:t>
            </a:r>
            <a:endParaRPr lang="de-DE" sz="1200" dirty="0"/>
          </a:p>
          <a:p>
            <a:endParaRPr lang="de-DE" sz="1200" dirty="0"/>
          </a:p>
        </p:txBody>
      </p:sp>
      <p:sp>
        <p:nvSpPr>
          <p:cNvPr id="22" name="Textfeld 21"/>
          <p:cNvSpPr txBox="1"/>
          <p:nvPr/>
        </p:nvSpPr>
        <p:spPr>
          <a:xfrm>
            <a:off x="3650036" y="5481228"/>
            <a:ext cx="29163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Cutting velocity [m/min]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162234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217488" y="0"/>
            <a:ext cx="9467850" cy="719138"/>
          </a:xfrm>
        </p:spPr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34 mm (ACF)</a:t>
            </a:r>
            <a:endParaRPr lang="en-US" dirty="0">
              <a:solidFill>
                <a:srgbClr val="407FB7"/>
              </a:solidFill>
            </a:endParaRPr>
          </a:p>
        </p:txBody>
      </p:sp>
      <p:graphicFrame>
        <p:nvGraphicFramePr>
          <p:cNvPr id="11" name="Diagramm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4096057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Diagramm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1053907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Diagramm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2277302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0244883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9" name="Diagramm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3140486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0" name="Diagramm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7347139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feld 21"/>
              <p:cNvSpPr txBox="1"/>
              <p:nvPr/>
            </p:nvSpPr>
            <p:spPr>
              <a:xfrm>
                <a:off x="70426" y="847444"/>
                <a:ext cx="9741532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2,8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66 µm, normalized, uncoated, workpiece </a:t>
                </a:r>
                <a:r>
                  <a:rPr lang="en-US" dirty="0"/>
                  <a:t>position: </a:t>
                </a:r>
                <a:r>
                  <a:rPr lang="en-US" dirty="0" smtClean="0"/>
                  <a:t>34mm</a:t>
                </a:r>
                <a:endParaRPr lang="en-US" dirty="0"/>
              </a:p>
            </p:txBody>
          </p:sp>
        </mc:Choice>
        <mc:Fallback xmlns="">
          <p:sp>
            <p:nvSpPr>
              <p:cNvPr id="22" name="Textfeld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26" y="847444"/>
                <a:ext cx="9741532" cy="394082"/>
              </a:xfrm>
              <a:prstGeom prst="rect">
                <a:avLst/>
              </a:prstGeom>
              <a:blipFill rotWithShape="1">
                <a:blip r:embed="rId8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6035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5200724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217488" y="0"/>
            <a:ext cx="9467850" cy="719138"/>
          </a:xfrm>
        </p:spPr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80 mm (ACF)</a:t>
            </a:r>
            <a:endParaRPr lang="en-US" dirty="0">
              <a:solidFill>
                <a:srgbClr val="407FB7"/>
              </a:solidFill>
            </a:endParaRPr>
          </a:p>
        </p:txBody>
      </p:sp>
      <p:graphicFrame>
        <p:nvGraphicFramePr>
          <p:cNvPr id="17" name="Diagramm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4435438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1942015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Diagramm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6225162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Diagramm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1128329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3" name="Diagramm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1200718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/>
              <p:cNvSpPr txBox="1"/>
              <p:nvPr/>
            </p:nvSpPr>
            <p:spPr>
              <a:xfrm>
                <a:off x="110170" y="847444"/>
                <a:ext cx="9741532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2,8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66 µm, normalized, uncoated, workpiece </a:t>
                </a:r>
                <a:r>
                  <a:rPr lang="en-US" dirty="0"/>
                  <a:t>position: </a:t>
                </a:r>
                <a:r>
                  <a:rPr lang="en-US" dirty="0" smtClean="0"/>
                  <a:t>80 mm</a:t>
                </a:r>
                <a:endParaRPr lang="en-US" dirty="0"/>
              </a:p>
            </p:txBody>
          </p:sp>
        </mc:Choice>
        <mc:Fallback xmlns="">
          <p:sp>
            <p:nvSpPr>
              <p:cNvPr id="23" name="Textfeld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70" y="847444"/>
                <a:ext cx="9741532" cy="394082"/>
              </a:xfrm>
              <a:prstGeom prst="rect">
                <a:avLst/>
              </a:prstGeom>
              <a:blipFill rotWithShape="1">
                <a:blip r:embed="rId8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35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217488" y="0"/>
            <a:ext cx="9467850" cy="719138"/>
          </a:xfrm>
        </p:spPr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34 mm (ABA)</a:t>
            </a:r>
            <a:endParaRPr lang="en-US" dirty="0">
              <a:solidFill>
                <a:srgbClr val="407FB7"/>
              </a:solidFill>
            </a:endParaRPr>
          </a:p>
        </p:txBody>
      </p:sp>
      <p:graphicFrame>
        <p:nvGraphicFramePr>
          <p:cNvPr id="17" name="Diagramm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9405697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Diagramm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8017177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Diagramm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3011442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Diagramm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7547399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2125761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Diagramm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517303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/>
              <p:cNvSpPr txBox="1"/>
              <p:nvPr/>
            </p:nvSpPr>
            <p:spPr>
              <a:xfrm>
                <a:off x="164468" y="847444"/>
                <a:ext cx="9577064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2,8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66 µm, tempered, uncoated, workpiece </a:t>
                </a:r>
                <a:r>
                  <a:rPr lang="en-US" dirty="0"/>
                  <a:t>position: </a:t>
                </a:r>
                <a:r>
                  <a:rPr lang="en-US" dirty="0" smtClean="0"/>
                  <a:t>34 mm</a:t>
                </a:r>
                <a:endParaRPr lang="en-US" dirty="0"/>
              </a:p>
            </p:txBody>
          </p:sp>
        </mc:Choice>
        <mc:Fallback xmlns=""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468" y="847444"/>
                <a:ext cx="9577064" cy="394082"/>
              </a:xfrm>
              <a:prstGeom prst="rect">
                <a:avLst/>
              </a:prstGeom>
              <a:blipFill rotWithShape="1">
                <a:blip r:embed="rId8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7297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217488" y="0"/>
            <a:ext cx="9467850" cy="719138"/>
          </a:xfrm>
        </p:spPr>
        <p:txBody>
          <a:bodyPr/>
          <a:lstStyle/>
          <a:p>
            <a:r>
              <a:rPr lang="en-US" sz="2400" dirty="0"/>
              <a:t>Influence of uncut chip thickness and cutting </a:t>
            </a:r>
            <a:r>
              <a:rPr lang="en-US" sz="2400" dirty="0" smtClean="0"/>
              <a:t>velocity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407FB7"/>
                </a:solidFill>
              </a:rPr>
              <a:t>Workpiece position 80 mm (ABA)</a:t>
            </a:r>
            <a:endParaRPr lang="en-US" dirty="0">
              <a:solidFill>
                <a:srgbClr val="407FB7"/>
              </a:solidFill>
            </a:endParaRPr>
          </a:p>
        </p:txBody>
      </p:sp>
      <p:graphicFrame>
        <p:nvGraphicFramePr>
          <p:cNvPr id="16" name="Diagramm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0939710"/>
              </p:ext>
            </p:extLst>
          </p:nvPr>
        </p:nvGraphicFramePr>
        <p:xfrm>
          <a:off x="628514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4128828"/>
              </p:ext>
            </p:extLst>
          </p:nvPr>
        </p:nvGraphicFramePr>
        <p:xfrm>
          <a:off x="200472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Diagramm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3872961"/>
              </p:ext>
            </p:extLst>
          </p:nvPr>
        </p:nvGraphicFramePr>
        <p:xfrm>
          <a:off x="322480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Diagramm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1292963"/>
              </p:ext>
            </p:extLst>
          </p:nvPr>
        </p:nvGraphicFramePr>
        <p:xfrm>
          <a:off x="6285148" y="1241526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Diagramm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151327"/>
              </p:ext>
            </p:extLst>
          </p:nvPr>
        </p:nvGraphicFramePr>
        <p:xfrm>
          <a:off x="3224808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Diagramm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3566273"/>
              </p:ext>
            </p:extLst>
          </p:nvPr>
        </p:nvGraphicFramePr>
        <p:xfrm>
          <a:off x="200472" y="3332620"/>
          <a:ext cx="3060340" cy="234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/>
              <p:cNvSpPr txBox="1"/>
              <p:nvPr/>
            </p:nvSpPr>
            <p:spPr>
              <a:xfrm>
                <a:off x="164468" y="847444"/>
                <a:ext cx="9577064" cy="394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</a:t>
                </a:r>
                <a:r>
                  <a:rPr lang="en-US" baseline="-25000" dirty="0" smtClean="0"/>
                  <a:t>p </a:t>
                </a:r>
                <a:r>
                  <a:rPr lang="en-US" dirty="0" smtClean="0"/>
                  <a:t>= 2,8 mm,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𝛾</m:t>
                    </m:r>
                  </m:oMath>
                </a14:m>
                <a:r>
                  <a:rPr lang="en-US" dirty="0" smtClean="0"/>
                  <a:t> = 6°,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= 3°,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de-DE" b="0" i="1" smtClean="0">
                            <a:latin typeface="Cambria Math"/>
                            <a:ea typeface="Cambria Math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n-US" dirty="0" smtClean="0"/>
                  <a:t> = 66 µm, tempered, uncoated, workpiece </a:t>
                </a:r>
                <a:r>
                  <a:rPr lang="en-US" dirty="0"/>
                  <a:t>position: </a:t>
                </a:r>
                <a:r>
                  <a:rPr lang="en-US" dirty="0" smtClean="0"/>
                  <a:t>80 mm</a:t>
                </a:r>
                <a:endParaRPr lang="en-US" dirty="0"/>
              </a:p>
            </p:txBody>
          </p:sp>
        </mc:Choice>
        <mc:Fallback xmlns="">
          <p:sp>
            <p:nvSpPr>
              <p:cNvPr id="13" name="Textfeld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468" y="847444"/>
                <a:ext cx="9577064" cy="394082"/>
              </a:xfrm>
              <a:prstGeom prst="rect">
                <a:avLst/>
              </a:prstGeom>
              <a:blipFill rotWithShape="1">
                <a:blip r:embed="rId8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05413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wzl">
  <a:themeElements>
    <a:clrScheme name="WZL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7DDF2"/>
      </a:accent1>
      <a:accent2>
        <a:srgbClr val="00549F"/>
      </a:accent2>
      <a:accent3>
        <a:srgbClr val="8EBAE5"/>
      </a:accent3>
      <a:accent4>
        <a:srgbClr val="407FB7"/>
      </a:accent4>
      <a:accent5>
        <a:srgbClr val="CC071E"/>
      </a:accent5>
      <a:accent6>
        <a:srgbClr val="F6A800"/>
      </a:accent6>
      <a:hlink>
        <a:srgbClr val="8EBAE5"/>
      </a:hlink>
      <a:folHlink>
        <a:srgbClr val="407FB7"/>
      </a:folHlink>
    </a:clrScheme>
    <a:fontScheme name="WZ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0795" cap="flat" cmpd="sng" algn="ctr">
          <a:noFill/>
          <a:prstDash val="solid"/>
          <a:round/>
          <a:headEnd type="none" w="med" len="med"/>
          <a:tailEnd type="none" w="med" len="med"/>
        </a:ln>
        <a:effectLst/>
        <a:ex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dirty="0" err="1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ZL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7DDF2"/>
        </a:accent1>
        <a:accent2>
          <a:srgbClr val="00549F"/>
        </a:accent2>
        <a:accent3>
          <a:srgbClr val="8EBAE5"/>
        </a:accent3>
        <a:accent4>
          <a:srgbClr val="407FB7"/>
        </a:accent4>
        <a:accent5>
          <a:srgbClr val="CC071E"/>
        </a:accent5>
        <a:accent6>
          <a:srgbClr val="F6A800"/>
        </a:accent6>
        <a:hlink>
          <a:srgbClr val="8EBAE5"/>
        </a:hlink>
        <a:folHlink>
          <a:srgbClr val="407FB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WZL</Template>
  <TotalTime>0</TotalTime>
  <Words>479</Words>
  <Application>Microsoft Office PowerPoint</Application>
  <PresentationFormat>A4-Papier (210x297 mm)</PresentationFormat>
  <Paragraphs>52</Paragraphs>
  <Slides>6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8" baseType="lpstr">
      <vt:lpstr>wzl</vt:lpstr>
      <vt:lpstr>think-cell Folie</vt:lpstr>
      <vt:lpstr>Influence of uncut chip thickness and cutting velocity Workpiece position 124 mm</vt:lpstr>
      <vt:lpstr>Influence of uncut chip thickness and cutting velocity Workpiece position 200 mm</vt:lpstr>
      <vt:lpstr>Influence of uncut chip thickness and cutting velocity Workpiece position 34 mm (ACF)</vt:lpstr>
      <vt:lpstr>Influence of uncut chip thickness and cutting velocity Workpiece position 80 mm (ACF)</vt:lpstr>
      <vt:lpstr>Influence of uncut chip thickness and cutting velocity Workpiece position 34 mm (ABA)</vt:lpstr>
      <vt:lpstr>Influence of uncut chip thickness and cutting velocity Workpiece position 80 mm (ABA)</vt:lpstr>
    </vt:vector>
  </TitlesOfParts>
  <Manager/>
  <Company>WZL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Influence of uncut chip thickness and cutting velocity for mean values.pptx</dc:title>
  <dc:subject/>
  <dc:creator>Adriana Nunes Chaves Lima</dc:creator>
  <cp:keywords/>
  <dc:description/>
  <cp:lastModifiedBy>Adriana Nunes Chaves Lima</cp:lastModifiedBy>
  <cp:revision>7</cp:revision>
  <dcterms:created xsi:type="dcterms:W3CDTF">2016-04-15T09:54:44Z</dcterms:created>
  <dcterms:modified xsi:type="dcterms:W3CDTF">2016-04-15T12:33:41Z</dcterms:modified>
  <cp:category/>
</cp:coreProperties>
</file>

<file path=docProps/thumbnail.jpeg>
</file>